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9"/>
  </p:notesMasterIdLst>
  <p:sldIdLst>
    <p:sldId id="256" r:id="rId2"/>
    <p:sldId id="286" r:id="rId3"/>
    <p:sldId id="292" r:id="rId4"/>
    <p:sldId id="361" r:id="rId5"/>
    <p:sldId id="362" r:id="rId6"/>
    <p:sldId id="391" r:id="rId7"/>
    <p:sldId id="509" r:id="rId8"/>
    <p:sldId id="524" r:id="rId9"/>
    <p:sldId id="529" r:id="rId10"/>
    <p:sldId id="530" r:id="rId11"/>
    <p:sldId id="532" r:id="rId12"/>
    <p:sldId id="527" r:id="rId13"/>
    <p:sldId id="531" r:id="rId14"/>
    <p:sldId id="363" r:id="rId15"/>
    <p:sldId id="364" r:id="rId16"/>
    <p:sldId id="358" r:id="rId17"/>
    <p:sldId id="365" r:id="rId18"/>
    <p:sldId id="366" r:id="rId19"/>
    <p:sldId id="359" r:id="rId20"/>
    <p:sldId id="367" r:id="rId21"/>
    <p:sldId id="368" r:id="rId22"/>
    <p:sldId id="369" r:id="rId23"/>
    <p:sldId id="370" r:id="rId24"/>
    <p:sldId id="371" r:id="rId25"/>
    <p:sldId id="372" r:id="rId26"/>
    <p:sldId id="389" r:id="rId27"/>
    <p:sldId id="390" r:id="rId28"/>
    <p:sldId id="375" r:id="rId29"/>
    <p:sldId id="376" r:id="rId30"/>
    <p:sldId id="360" r:id="rId31"/>
    <p:sldId id="377" r:id="rId32"/>
    <p:sldId id="378" r:id="rId33"/>
    <p:sldId id="379" r:id="rId34"/>
    <p:sldId id="380" r:id="rId35"/>
    <p:sldId id="383" r:id="rId36"/>
    <p:sldId id="384" r:id="rId37"/>
    <p:sldId id="385" r:id="rId38"/>
    <p:sldId id="533" r:id="rId39"/>
    <p:sldId id="534" r:id="rId40"/>
    <p:sldId id="535" r:id="rId41"/>
    <p:sldId id="536" r:id="rId42"/>
    <p:sldId id="537" r:id="rId43"/>
    <p:sldId id="386" r:id="rId44"/>
    <p:sldId id="387" r:id="rId45"/>
    <p:sldId id="388" r:id="rId46"/>
    <p:sldId id="357" r:id="rId47"/>
    <p:sldId id="33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03"/>
    <p:restoredTop sz="94737"/>
  </p:normalViewPr>
  <p:slideViewPr>
    <p:cSldViewPr snapToGrid="0" snapToObjects="1">
      <p:cViewPr varScale="1">
        <p:scale>
          <a:sx n="135" d="100"/>
          <a:sy n="135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1027943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1968438" y="1581682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2726EA-B2C1-C049-A3DB-BB071B5FB2A9}"/>
              </a:ext>
            </a:extLst>
          </p:cNvPr>
          <p:cNvGrpSpPr/>
          <p:nvPr/>
        </p:nvGrpSpPr>
        <p:grpSpPr>
          <a:xfrm>
            <a:off x="1141413" y="2992463"/>
            <a:ext cx="8492353" cy="1323333"/>
            <a:chOff x="1141413" y="4490356"/>
            <a:chExt cx="8492353" cy="13233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141413" y="5361744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7182220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4585553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7182219" y="449035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8910906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1163440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2892126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1163440" y="452034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323010" y="4907165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>
            <a:off x="2298863" y="2010335"/>
            <a:ext cx="4883356" cy="13798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9439575" y="1679017"/>
            <a:ext cx="1757851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Do it again with the tens digit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9F03024-2D26-EE4D-AD9C-4BBB4D816A0D}"/>
              </a:ext>
            </a:extLst>
          </p:cNvPr>
          <p:cNvCxnSpPr>
            <a:cxnSpLocks/>
          </p:cNvCxnSpPr>
          <p:nvPr/>
        </p:nvCxnSpPr>
        <p:spPr>
          <a:xfrm>
            <a:off x="3165303" y="2006848"/>
            <a:ext cx="6397519" cy="13166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0CA3F6-3A91-F44A-AF7F-F10789203407}"/>
              </a:ext>
            </a:extLst>
          </p:cNvPr>
          <p:cNvCxnSpPr>
            <a:cxnSpLocks/>
          </p:cNvCxnSpPr>
          <p:nvPr/>
        </p:nvCxnSpPr>
        <p:spPr>
          <a:xfrm flipH="1">
            <a:off x="1955811" y="1995004"/>
            <a:ext cx="2047555" cy="157631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478603-20E2-2349-9A1D-559EA81F5FDF}"/>
              </a:ext>
            </a:extLst>
          </p:cNvPr>
          <p:cNvCxnSpPr>
            <a:cxnSpLocks/>
          </p:cNvCxnSpPr>
          <p:nvPr/>
        </p:nvCxnSpPr>
        <p:spPr>
          <a:xfrm flipH="1">
            <a:off x="1758909" y="2010335"/>
            <a:ext cx="3040962" cy="89831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B907C6-A192-1749-9C72-59B07484B6DB}"/>
              </a:ext>
            </a:extLst>
          </p:cNvPr>
          <p:cNvCxnSpPr>
            <a:cxnSpLocks/>
          </p:cNvCxnSpPr>
          <p:nvPr/>
        </p:nvCxnSpPr>
        <p:spPr>
          <a:xfrm flipH="1">
            <a:off x="3279390" y="2006848"/>
            <a:ext cx="2386921" cy="132853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A9EB06-BDAA-9A47-B586-0725F1430FA8}"/>
              </a:ext>
            </a:extLst>
          </p:cNvPr>
          <p:cNvCxnSpPr>
            <a:cxnSpLocks/>
          </p:cNvCxnSpPr>
          <p:nvPr/>
        </p:nvCxnSpPr>
        <p:spPr>
          <a:xfrm flipH="1">
            <a:off x="4954033" y="1975873"/>
            <a:ext cx="1578718" cy="135951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B12588-B2A4-3D4F-BA24-5F9E19DF59B7}"/>
              </a:ext>
            </a:extLst>
          </p:cNvPr>
          <p:cNvCxnSpPr>
            <a:cxnSpLocks/>
          </p:cNvCxnSpPr>
          <p:nvPr/>
        </p:nvCxnSpPr>
        <p:spPr>
          <a:xfrm>
            <a:off x="7332529" y="2006848"/>
            <a:ext cx="32110" cy="9018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64C73E-124C-6348-BCB5-1E30E49790FD}"/>
              </a:ext>
            </a:extLst>
          </p:cNvPr>
          <p:cNvCxnSpPr>
            <a:cxnSpLocks/>
          </p:cNvCxnSpPr>
          <p:nvPr/>
        </p:nvCxnSpPr>
        <p:spPr>
          <a:xfrm flipH="1">
            <a:off x="6576850" y="2006848"/>
            <a:ext cx="1603371" cy="134668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69C702-2DFC-3B4A-9F68-892D60A4BC2C}"/>
              </a:ext>
            </a:extLst>
          </p:cNvPr>
          <p:cNvGrpSpPr/>
          <p:nvPr/>
        </p:nvGrpSpPr>
        <p:grpSpPr>
          <a:xfrm>
            <a:off x="2100345" y="5757445"/>
            <a:ext cx="6554514" cy="331076"/>
            <a:chOff x="2743204" y="1939159"/>
            <a:chExt cx="6554514" cy="3310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CAF53-E5F5-B241-88C1-EF1CB9837588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6CDF3D-742B-FC47-915F-942F91E4BD4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419E93-DE66-B64C-9EF7-AF46517A2A04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FEBC6A-BB1B-EC48-ABDF-3124252764EA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C7997F-6DE2-AE46-BC08-B6051773BEB4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101C0-C910-5143-A7E9-82772ABE0B2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27C9FB-3C65-B34C-9CE3-1B9C9C8E7E62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E2A67E-47FE-9F45-8AAA-62B0BD8F4F3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9BC926A-B586-2343-AAD0-5B038300A584}"/>
              </a:ext>
            </a:extLst>
          </p:cNvPr>
          <p:cNvSpPr/>
          <p:nvPr/>
        </p:nvSpPr>
        <p:spPr>
          <a:xfrm>
            <a:off x="1123995" y="294140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1312C4-2285-9947-8D3D-8D228ABAA7E1}"/>
              </a:ext>
            </a:extLst>
          </p:cNvPr>
          <p:cNvSpPr/>
          <p:nvPr/>
        </p:nvSpPr>
        <p:spPr>
          <a:xfrm>
            <a:off x="7137562" y="292866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D102F5-4DC2-AF42-9F80-AE57D5870E98}"/>
              </a:ext>
            </a:extLst>
          </p:cNvPr>
          <p:cNvSpPr/>
          <p:nvPr/>
        </p:nvSpPr>
        <p:spPr>
          <a:xfrm>
            <a:off x="8867043" y="3364013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C43488-3EB3-BE41-8B78-BF7E23238B7C}"/>
              </a:ext>
            </a:extLst>
          </p:cNvPr>
          <p:cNvSpPr/>
          <p:nvPr/>
        </p:nvSpPr>
        <p:spPr>
          <a:xfrm>
            <a:off x="6278353" y="3368167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2A3B20-3601-A449-8D3D-529ECC7E33B3}"/>
              </a:ext>
            </a:extLst>
          </p:cNvPr>
          <p:cNvSpPr/>
          <p:nvPr/>
        </p:nvSpPr>
        <p:spPr>
          <a:xfrm>
            <a:off x="4540584" y="3390578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CF0090-099D-0247-B636-57AA9B5BE51B}"/>
              </a:ext>
            </a:extLst>
          </p:cNvPr>
          <p:cNvSpPr/>
          <p:nvPr/>
        </p:nvSpPr>
        <p:spPr>
          <a:xfrm>
            <a:off x="2838654" y="3392189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8B5CB7-4A39-B94E-9B5E-CC8A22AC6B83}"/>
              </a:ext>
            </a:extLst>
          </p:cNvPr>
          <p:cNvSpPr/>
          <p:nvPr/>
        </p:nvSpPr>
        <p:spPr>
          <a:xfrm>
            <a:off x="2073106" y="5686697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5A52FB-45EC-744A-9E27-63BAB8A3D638}"/>
              </a:ext>
            </a:extLst>
          </p:cNvPr>
          <p:cNvSpPr/>
          <p:nvPr/>
        </p:nvSpPr>
        <p:spPr>
          <a:xfrm>
            <a:off x="6240269" y="5686696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5CB64-7A1E-7646-8857-8A295706DE6A}"/>
              </a:ext>
            </a:extLst>
          </p:cNvPr>
          <p:cNvSpPr/>
          <p:nvPr/>
        </p:nvSpPr>
        <p:spPr>
          <a:xfrm>
            <a:off x="3744102" y="5686695"/>
            <a:ext cx="758196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301661-6D07-D649-BAA4-DF515D342EB4}"/>
              </a:ext>
            </a:extLst>
          </p:cNvPr>
          <p:cNvSpPr/>
          <p:nvPr/>
        </p:nvSpPr>
        <p:spPr>
          <a:xfrm>
            <a:off x="4559425" y="5686695"/>
            <a:ext cx="786349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9DBD99-E9AE-1145-8F36-59DE1FD840DC}"/>
              </a:ext>
            </a:extLst>
          </p:cNvPr>
          <p:cNvSpPr/>
          <p:nvPr/>
        </p:nvSpPr>
        <p:spPr>
          <a:xfrm>
            <a:off x="5435857" y="5686694"/>
            <a:ext cx="750014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4AD7678-D680-514E-91B3-3F7E32B40548}"/>
              </a:ext>
            </a:extLst>
          </p:cNvPr>
          <p:cNvSpPr/>
          <p:nvPr/>
        </p:nvSpPr>
        <p:spPr>
          <a:xfrm>
            <a:off x="7918077" y="5686694"/>
            <a:ext cx="766763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1C26CF-4AED-4441-AB12-69A44BEF7DB1}"/>
              </a:ext>
            </a:extLst>
          </p:cNvPr>
          <p:cNvCxnSpPr>
            <a:cxnSpLocks/>
          </p:cNvCxnSpPr>
          <p:nvPr/>
        </p:nvCxnSpPr>
        <p:spPr>
          <a:xfrm>
            <a:off x="1902762" y="3984720"/>
            <a:ext cx="542800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A0578-0425-E74E-A0C1-EB272F7C2C4D}"/>
              </a:ext>
            </a:extLst>
          </p:cNvPr>
          <p:cNvCxnSpPr>
            <a:cxnSpLocks/>
          </p:cNvCxnSpPr>
          <p:nvPr/>
        </p:nvCxnSpPr>
        <p:spPr>
          <a:xfrm>
            <a:off x="3658635" y="3984720"/>
            <a:ext cx="373508" cy="1604399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E393C0-2021-AB45-9386-BEDE95DD1722}"/>
              </a:ext>
            </a:extLst>
          </p:cNvPr>
          <p:cNvCxnSpPr>
            <a:cxnSpLocks/>
          </p:cNvCxnSpPr>
          <p:nvPr/>
        </p:nvCxnSpPr>
        <p:spPr>
          <a:xfrm flipH="1">
            <a:off x="5009841" y="3984720"/>
            <a:ext cx="320977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6D8544-AF3B-8245-84E6-2DB0706F58A0}"/>
              </a:ext>
            </a:extLst>
          </p:cNvPr>
          <p:cNvCxnSpPr>
            <a:cxnSpLocks/>
          </p:cNvCxnSpPr>
          <p:nvPr/>
        </p:nvCxnSpPr>
        <p:spPr>
          <a:xfrm flipH="1">
            <a:off x="5830285" y="3921208"/>
            <a:ext cx="508054" cy="1634861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12A68-66C0-FC43-B9EF-48A2B4F315DB}"/>
              </a:ext>
            </a:extLst>
          </p:cNvPr>
          <p:cNvCxnSpPr>
            <a:cxnSpLocks/>
          </p:cNvCxnSpPr>
          <p:nvPr/>
        </p:nvCxnSpPr>
        <p:spPr>
          <a:xfrm flipH="1">
            <a:off x="6842585" y="3984720"/>
            <a:ext cx="339634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F80938F-531A-514C-9C55-602F9C292EB3}"/>
              </a:ext>
            </a:extLst>
          </p:cNvPr>
          <p:cNvCxnSpPr>
            <a:cxnSpLocks/>
          </p:cNvCxnSpPr>
          <p:nvPr/>
        </p:nvCxnSpPr>
        <p:spPr>
          <a:xfrm flipH="1">
            <a:off x="8296193" y="3984720"/>
            <a:ext cx="612361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1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810225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where k is the number of maximum digits in your data. You have to do one linear pass for each digit.</a:t>
                </a: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1BE9CF-9E47-B64B-A3AB-3387FEFC0652}"/>
              </a:ext>
            </a:extLst>
          </p:cNvPr>
          <p:cNvGrpSpPr/>
          <p:nvPr/>
        </p:nvGrpSpPr>
        <p:grpSpPr>
          <a:xfrm>
            <a:off x="2051099" y="1366298"/>
            <a:ext cx="6554514" cy="331076"/>
            <a:chOff x="2743204" y="1939159"/>
            <a:chExt cx="6554514" cy="33107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2A881E-7BAA-3344-A9B0-93DACE9D019B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4C7C25-B3C6-9D42-9784-65A22D51A764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DB3BC8-9A2A-BC40-997E-0DDEEB5DC12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179EAE-05D9-3749-BBD6-6DD642F99862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43792A-F564-A949-A038-8C1F07E621BA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4D90812-B6F6-0D47-B403-FCB034B300A5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CDB6E4-AD8A-DC47-AC9D-74DA781A744D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931A1C-2543-814F-8447-04DC7D30A49A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B1893E-C8AD-D443-AC37-4C42CB0EE750}"/>
              </a:ext>
            </a:extLst>
          </p:cNvPr>
          <p:cNvGrpSpPr/>
          <p:nvPr/>
        </p:nvGrpSpPr>
        <p:grpSpPr>
          <a:xfrm>
            <a:off x="1051485" y="2109383"/>
            <a:ext cx="8521316" cy="2842138"/>
            <a:chOff x="1051485" y="2231305"/>
            <a:chExt cx="8521316" cy="284213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1312C4-2285-9947-8D3D-8D228ABAA7E1}"/>
                </a:ext>
              </a:extLst>
            </p:cNvPr>
            <p:cNvSpPr/>
            <p:nvPr/>
          </p:nvSpPr>
          <p:spPr>
            <a:xfrm>
              <a:off x="1051485" y="2231305"/>
              <a:ext cx="806643" cy="235339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FAB9EE-575D-5C43-8A04-2E1D3170A9F6}"/>
                </a:ext>
              </a:extLst>
            </p:cNvPr>
            <p:cNvGrpSpPr/>
            <p:nvPr/>
          </p:nvGrpSpPr>
          <p:grpSpPr>
            <a:xfrm>
              <a:off x="1080448" y="2277224"/>
              <a:ext cx="8492353" cy="2796219"/>
              <a:chOff x="1141413" y="2076926"/>
              <a:chExt cx="8492353" cy="27962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AA5600D-6C5F-5C4F-94B1-825D969AE88F}"/>
                  </a:ext>
                </a:extLst>
              </p:cNvPr>
              <p:cNvGrpSpPr/>
              <p:nvPr/>
            </p:nvGrpSpPr>
            <p:grpSpPr>
              <a:xfrm>
                <a:off x="1141413" y="4421200"/>
                <a:ext cx="8492353" cy="451945"/>
                <a:chOff x="1521375" y="5391809"/>
                <a:chExt cx="8492353" cy="45194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BDE0FB-9C5E-F04B-90B4-850D3D5EAF65}"/>
                    </a:ext>
                  </a:extLst>
                </p:cNvPr>
                <p:cNvSpPr/>
                <p:nvPr/>
              </p:nvSpPr>
              <p:spPr>
                <a:xfrm>
                  <a:off x="1587069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0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2E8DA4-B31C-0F4F-843D-0E95A8652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375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398D4B-6C76-694C-A071-B484C7D37BB6}"/>
                    </a:ext>
                  </a:extLst>
                </p:cNvPr>
                <p:cNvSpPr/>
                <p:nvPr/>
              </p:nvSpPr>
              <p:spPr>
                <a:xfrm>
                  <a:off x="2448917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BA95E4F-30E4-894B-96F1-08F92C75A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3223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4FD305-15A8-5848-BC68-35C1337E1ACD}"/>
                    </a:ext>
                  </a:extLst>
                </p:cNvPr>
                <p:cNvSpPr/>
                <p:nvPr/>
              </p:nvSpPr>
              <p:spPr>
                <a:xfrm>
                  <a:off x="331865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91658C-AD47-C246-96E7-D922C57BB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295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AFF456-DB13-8F45-ACAC-ED1A34607888}"/>
                    </a:ext>
                  </a:extLst>
                </p:cNvPr>
                <p:cNvSpPr/>
                <p:nvPr/>
              </p:nvSpPr>
              <p:spPr>
                <a:xfrm>
                  <a:off x="418050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E29F89B-8165-4D49-A0A3-3B6F6A832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01F831-05E3-AB44-A895-92EAD6E212FD}"/>
                    </a:ext>
                  </a:extLst>
                </p:cNvPr>
                <p:cNvSpPr/>
                <p:nvPr/>
              </p:nvSpPr>
              <p:spPr>
                <a:xfrm>
                  <a:off x="5037083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926DBC0-5E92-3946-A16A-B12F57B81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1389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128DE6-F99A-774A-9323-E173C710E4B4}"/>
                    </a:ext>
                  </a:extLst>
                </p:cNvPr>
                <p:cNvSpPr/>
                <p:nvPr/>
              </p:nvSpPr>
              <p:spPr>
                <a:xfrm>
                  <a:off x="5898931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5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742C1FB-BC76-764B-B723-10F2FFD44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3237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C045D3-8649-7A4C-B9BB-CDA076FBD693}"/>
                    </a:ext>
                  </a:extLst>
                </p:cNvPr>
                <p:cNvSpPr/>
                <p:nvPr/>
              </p:nvSpPr>
              <p:spPr>
                <a:xfrm>
                  <a:off x="6768666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6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239F71-391A-3C47-8188-5C5439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2972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EE23E2-DAA5-7145-A272-6A261B2481D4}"/>
                    </a:ext>
                  </a:extLst>
                </p:cNvPr>
                <p:cNvSpPr/>
                <p:nvPr/>
              </p:nvSpPr>
              <p:spPr>
                <a:xfrm>
                  <a:off x="7630514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7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667646A-5DEF-044A-929E-AD0FF515F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4820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437C59-45BF-AD42-8D12-D2D02456E06C}"/>
                    </a:ext>
                  </a:extLst>
                </p:cNvPr>
                <p:cNvSpPr/>
                <p:nvPr/>
              </p:nvSpPr>
              <p:spPr>
                <a:xfrm>
                  <a:off x="849236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8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ABFCE04-5018-D547-B120-E5A8FCBF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666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0B8C8B-6924-9640-BB3A-62A711B33C30}"/>
                    </a:ext>
                  </a:extLst>
                </p:cNvPr>
                <p:cNvSpPr/>
                <p:nvPr/>
              </p:nvSpPr>
              <p:spPr>
                <a:xfrm>
                  <a:off x="935421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9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C3077CD-5D89-334B-B221-935C75FB1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851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8421A5-292F-F346-B3FB-D62D66EAEC32}"/>
                  </a:ext>
                </a:extLst>
              </p:cNvPr>
              <p:cNvSpPr/>
              <p:nvPr/>
            </p:nvSpPr>
            <p:spPr>
              <a:xfrm>
                <a:off x="1157107" y="402969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9FA3434-2C71-7B41-9741-0A8A3DF012A6}"/>
                  </a:ext>
                </a:extLst>
              </p:cNvPr>
              <p:cNvSpPr/>
              <p:nvPr/>
            </p:nvSpPr>
            <p:spPr>
              <a:xfrm>
                <a:off x="8039312" y="4027844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D760B94-6B55-0645-8FBF-BA7A4369107F}"/>
                  </a:ext>
                </a:extLst>
              </p:cNvPr>
              <p:cNvSpPr/>
              <p:nvPr/>
            </p:nvSpPr>
            <p:spPr>
              <a:xfrm>
                <a:off x="1157107" y="363818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21792AD-609E-F145-A2BF-549CF74AF863}"/>
                  </a:ext>
                </a:extLst>
              </p:cNvPr>
              <p:cNvSpPr/>
              <p:nvPr/>
            </p:nvSpPr>
            <p:spPr>
              <a:xfrm>
                <a:off x="1161964" y="325537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2B29330-437F-8947-916F-7E582E6A64B7}"/>
                  </a:ext>
                </a:extLst>
              </p:cNvPr>
              <p:cNvSpPr/>
              <p:nvPr/>
            </p:nvSpPr>
            <p:spPr>
              <a:xfrm>
                <a:off x="1161316" y="2872578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EC8E0F-DA2A-4441-84C8-99799E757DF9}"/>
                  </a:ext>
                </a:extLst>
              </p:cNvPr>
              <p:cNvSpPr/>
              <p:nvPr/>
            </p:nvSpPr>
            <p:spPr>
              <a:xfrm>
                <a:off x="2010031" y="40446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BE87C52-823A-6B4A-A1AB-D03ED5C821B3}"/>
                  </a:ext>
                </a:extLst>
              </p:cNvPr>
              <p:cNvSpPr/>
              <p:nvPr/>
            </p:nvSpPr>
            <p:spPr>
              <a:xfrm>
                <a:off x="1157107" y="24705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305AD84-6681-B64C-9F91-9142FA678A14}"/>
                  </a:ext>
                </a:extLst>
              </p:cNvPr>
              <p:cNvSpPr/>
              <p:nvPr/>
            </p:nvSpPr>
            <p:spPr>
              <a:xfrm>
                <a:off x="1157107" y="2076926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08D7FB5-8E5E-F245-AA7D-746A1EC711D3}"/>
                </a:ext>
              </a:extLst>
            </p:cNvPr>
            <p:cNvSpPr/>
            <p:nvPr/>
          </p:nvSpPr>
          <p:spPr>
            <a:xfrm>
              <a:off x="1907148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421054-F04D-8A4A-ACEF-952EC484D062}"/>
                </a:ext>
              </a:extLst>
            </p:cNvPr>
            <p:cNvSpPr/>
            <p:nvPr/>
          </p:nvSpPr>
          <p:spPr>
            <a:xfrm>
              <a:off x="7943511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EA9D6-AA8F-3643-9D52-B5B0507D188B}"/>
              </a:ext>
            </a:extLst>
          </p:cNvPr>
          <p:cNvGrpSpPr/>
          <p:nvPr/>
        </p:nvGrpSpPr>
        <p:grpSpPr>
          <a:xfrm>
            <a:off x="3048653" y="6057742"/>
            <a:ext cx="6625250" cy="457449"/>
            <a:chOff x="2076743" y="5769178"/>
            <a:chExt cx="6625250" cy="4574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2866BD7-71DB-0640-BA0B-0C0C4CC085B7}"/>
                </a:ext>
              </a:extLst>
            </p:cNvPr>
            <p:cNvGrpSpPr/>
            <p:nvPr/>
          </p:nvGrpSpPr>
          <p:grpSpPr>
            <a:xfrm>
              <a:off x="2105621" y="5829883"/>
              <a:ext cx="6554514" cy="331076"/>
              <a:chOff x="2743204" y="1939159"/>
              <a:chExt cx="6554514" cy="33107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746C5A-4F78-2049-8073-C41B5367B253}"/>
                  </a:ext>
                </a:extLst>
              </p:cNvPr>
              <p:cNvSpPr/>
              <p:nvPr/>
            </p:nvSpPr>
            <p:spPr>
              <a:xfrm>
                <a:off x="27432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EE86D4-DADD-8147-9726-33983237A567}"/>
                  </a:ext>
                </a:extLst>
              </p:cNvPr>
              <p:cNvSpPr/>
              <p:nvPr/>
            </p:nvSpPr>
            <p:spPr>
              <a:xfrm>
                <a:off x="35814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DD2757A-FDF1-7A4E-AF1D-75CFED04C8A5}"/>
                  </a:ext>
                </a:extLst>
              </p:cNvPr>
              <p:cNvSpPr/>
              <p:nvPr/>
            </p:nvSpPr>
            <p:spPr>
              <a:xfrm>
                <a:off x="44104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8F35AA-D16B-0C4B-802D-29E9F280E4B3}"/>
                  </a:ext>
                </a:extLst>
              </p:cNvPr>
              <p:cNvSpPr/>
              <p:nvPr/>
            </p:nvSpPr>
            <p:spPr>
              <a:xfrm>
                <a:off x="52486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88A7E6-F305-4F49-8391-022FBB7B1293}"/>
                  </a:ext>
                </a:extLst>
              </p:cNvPr>
              <p:cNvSpPr/>
              <p:nvPr/>
            </p:nvSpPr>
            <p:spPr>
              <a:xfrm>
                <a:off x="60749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E3B7615-BC3E-3447-9667-2C5CE9B8E0A0}"/>
                  </a:ext>
                </a:extLst>
              </p:cNvPr>
              <p:cNvSpPr/>
              <p:nvPr/>
            </p:nvSpPr>
            <p:spPr>
              <a:xfrm>
                <a:off x="69131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5A051A1-12EC-954B-95FA-A70B58519F1E}"/>
                  </a:ext>
                </a:extLst>
              </p:cNvPr>
              <p:cNvSpPr/>
              <p:nvPr/>
            </p:nvSpPr>
            <p:spPr>
              <a:xfrm>
                <a:off x="77421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DED9E99-5E61-BE45-8F10-1E97F387BEB3}"/>
                  </a:ext>
                </a:extLst>
              </p:cNvPr>
              <p:cNvSpPr/>
              <p:nvPr/>
            </p:nvSpPr>
            <p:spPr>
              <a:xfrm>
                <a:off x="85803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0DC6B2-0AEF-4B43-9F13-5EA63DE967D2}"/>
                </a:ext>
              </a:extLst>
            </p:cNvPr>
            <p:cNvSpPr/>
            <p:nvPr/>
          </p:nvSpPr>
          <p:spPr>
            <a:xfrm>
              <a:off x="2076743" y="5774142"/>
              <a:ext cx="4973339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139A73-5178-CE47-B7FE-473F518BA53E}"/>
                </a:ext>
              </a:extLst>
            </p:cNvPr>
            <p:cNvSpPr/>
            <p:nvPr/>
          </p:nvSpPr>
          <p:spPr>
            <a:xfrm>
              <a:off x="7087673" y="5774142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85DCBE-B3B8-8742-9822-FA4E2117F6B2}"/>
                </a:ext>
              </a:extLst>
            </p:cNvPr>
            <p:cNvSpPr/>
            <p:nvPr/>
          </p:nvSpPr>
          <p:spPr>
            <a:xfrm>
              <a:off x="7918802" y="5769178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5353CF3-1F64-3E44-BC59-4837C9E16484}"/>
              </a:ext>
            </a:extLst>
          </p:cNvPr>
          <p:cNvSpPr txBox="1">
            <a:spLocks/>
          </p:cNvSpPr>
          <p:nvPr/>
        </p:nvSpPr>
        <p:spPr>
          <a:xfrm>
            <a:off x="1218935" y="6066795"/>
            <a:ext cx="1732498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1" dirty="0"/>
              <a:t>Final Sorted List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1080D3-F9A1-9540-A251-26C49CEB7AF2}"/>
              </a:ext>
            </a:extLst>
          </p:cNvPr>
          <p:cNvCxnSpPr>
            <a:cxnSpLocks/>
          </p:cNvCxnSpPr>
          <p:nvPr/>
        </p:nvCxnSpPr>
        <p:spPr>
          <a:xfrm>
            <a:off x="1813473" y="4620445"/>
            <a:ext cx="1372696" cy="123714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4D9873-B0A0-D54C-AAE8-1AAEF0A44764}"/>
              </a:ext>
            </a:extLst>
          </p:cNvPr>
          <p:cNvCxnSpPr>
            <a:cxnSpLocks/>
          </p:cNvCxnSpPr>
          <p:nvPr/>
        </p:nvCxnSpPr>
        <p:spPr>
          <a:xfrm>
            <a:off x="2812031" y="4300396"/>
            <a:ext cx="5607692" cy="1656784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D2F68C2-6609-2E4F-A9D0-DD7C327F7552}"/>
              </a:ext>
            </a:extLst>
          </p:cNvPr>
          <p:cNvCxnSpPr>
            <a:cxnSpLocks/>
          </p:cNvCxnSpPr>
          <p:nvPr/>
        </p:nvCxnSpPr>
        <p:spPr>
          <a:xfrm>
            <a:off x="8710953" y="4620445"/>
            <a:ext cx="342512" cy="1336735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6723"/>
            <a:ext cx="9905998" cy="603309"/>
          </a:xfrm>
        </p:spPr>
        <p:txBody>
          <a:bodyPr/>
          <a:lstStyle/>
          <a:p>
            <a:pPr algn="ctr"/>
            <a:r>
              <a:rPr lang="en-US" dirty="0"/>
              <a:t>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9399" y="1020869"/>
            <a:ext cx="4728305" cy="4918842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(n,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(n // b ** k) % b  # pulls the selected digit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[ [] 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range(k) ]  # create buckets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split</a:t>
            </a:r>
            <a:r>
              <a:rPr lang="en-US" sz="1600" dirty="0">
                <a:solidFill>
                  <a:schemeClr val="bg1"/>
                </a:solidFill>
              </a:rPr>
              <a:t>(l,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x = </a:t>
            </a:r>
            <a:r>
              <a:rPr lang="en-US" sz="1600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(b)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l: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x[</a:t>
            </a:r>
            <a:r>
              <a:rPr lang="en-US" sz="1600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, b, k)].append(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  #add to bucket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x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merge</a:t>
            </a:r>
            <a:r>
              <a:rPr lang="en-US" sz="1600" dirty="0">
                <a:solidFill>
                  <a:schemeClr val="bg1"/>
                </a:solidFill>
              </a:rPr>
              <a:t>(x): # concatenate lists back in order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l = []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 in x: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for item in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l.append</a:t>
            </a:r>
            <a:r>
              <a:rPr lang="en-US" sz="1600" dirty="0">
                <a:solidFill>
                  <a:schemeClr val="bg1"/>
                </a:solidFill>
              </a:rPr>
              <a:t>(item)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35408-BF75-0640-88F7-E904A117345E}"/>
              </a:ext>
            </a:extLst>
          </p:cNvPr>
          <p:cNvSpPr txBox="1">
            <a:spLocks/>
          </p:cNvSpPr>
          <p:nvPr/>
        </p:nvSpPr>
        <p:spPr>
          <a:xfrm>
            <a:off x="5905225" y="1876096"/>
            <a:ext cx="5817476" cy="288794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max(abs(x) for x in l)  # largest abs value element of a list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radixSort</a:t>
            </a:r>
            <a:r>
              <a:rPr lang="en-US" sz="1600" dirty="0">
                <a:solidFill>
                  <a:schemeClr val="bg1"/>
                </a:solidFill>
              </a:rPr>
              <a:t>(l, 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passes =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(log(</a:t>
            </a:r>
            <a:r>
              <a:rPr lang="en-US" sz="1600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(l), b) + 1)  # How many passes to do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 = list(l)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range(passes):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t = merge(split(t, b,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t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Back to 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7058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0" y="1416450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414" y="3836942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F0EC8-6F5A-AF4D-B35C-415EEDCD3218}"/>
              </a:ext>
            </a:extLst>
          </p:cNvPr>
          <p:cNvSpPr txBox="1">
            <a:spLocks/>
          </p:cNvSpPr>
          <p:nvPr/>
        </p:nvSpPr>
        <p:spPr>
          <a:xfrm>
            <a:off x="1415454" y="1700227"/>
            <a:ext cx="2875772" cy="76290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06023" y="1363715"/>
            <a:ext cx="3005536" cy="4948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2" y="1953130"/>
            <a:ext cx="84074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3F786-25AB-724F-A82B-8DCCE8AD093F}"/>
              </a:ext>
            </a:extLst>
          </p:cNvPr>
          <p:cNvSpPr txBox="1">
            <a:spLocks/>
          </p:cNvSpPr>
          <p:nvPr/>
        </p:nvSpPr>
        <p:spPr>
          <a:xfrm>
            <a:off x="2505569" y="5483495"/>
            <a:ext cx="5952635" cy="830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Note that if the element we are looking for will be the min or max at some point if it is present, so need to ever actually look in the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AB2EA-4C3B-C047-B56D-373417637C0B}"/>
              </a:ext>
            </a:extLst>
          </p:cNvPr>
          <p:cNvCxnSpPr>
            <a:cxnSpLocks/>
          </p:cNvCxnSpPr>
          <p:nvPr/>
        </p:nvCxnSpPr>
        <p:spPr>
          <a:xfrm flipH="1" flipV="1">
            <a:off x="3208283" y="4682759"/>
            <a:ext cx="465083" cy="74057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292244" y="1285749"/>
            <a:ext cx="226689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66435" y="1233298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93473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1146973" y="2304711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776858" y="1534885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max-low=3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773783" y="3589165"/>
            <a:ext cx="5050074" cy="6043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6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51574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0563789" y="3845379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638597" y="1383129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max-low=1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1191280" y="4204369"/>
            <a:ext cx="4665235" cy="204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845379"/>
            <a:ext cx="612668" cy="296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6349626" y="4736527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schemeClr val="accent2"/>
                </a:solidFill>
              </a:rPr>
              <a:t>succ</a:t>
            </a:r>
            <a:r>
              <a:rPr lang="en-US" sz="2000" b="1" i="1" dirty="0">
                <a:solidFill>
                  <a:schemeClr val="accent2"/>
                </a:solidFill>
              </a:rPr>
              <a:t>-cluster=1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387380" y="2038021"/>
            <a:ext cx="2562649" cy="8590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145973"/>
            <a:ext cx="612668" cy="1039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950029" y="2192588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return 1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E6956-22D9-6F40-9715-7183E4BFB615}"/>
              </a:ext>
            </a:extLst>
          </p:cNvPr>
          <p:cNvSpPr txBox="1">
            <a:spLocks/>
          </p:cNvSpPr>
          <p:nvPr/>
        </p:nvSpPr>
        <p:spPr>
          <a:xfrm>
            <a:off x="6357257" y="1500461"/>
            <a:ext cx="1785257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Successor(this, 0)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748075"/>
            <a:ext cx="3356638" cy="13057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min will return 1</a:t>
            </a:r>
            <a:br>
              <a:rPr lang="en-US" sz="2000" i="1" dirty="0">
                <a:solidFill>
                  <a:schemeClr val="accent2"/>
                </a:solidFill>
              </a:rPr>
            </a:b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 is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index(</a:t>
            </a: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-cluster, offset) = index(1,1) = 1*2 + 1 = </a:t>
            </a:r>
            <a:r>
              <a:rPr lang="en-US" sz="2000" b="1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91179-A5D2-4547-B7F9-9892EC347ACE}"/>
              </a:ext>
            </a:extLst>
          </p:cNvPr>
          <p:cNvSpPr/>
          <p:nvPr/>
        </p:nvSpPr>
        <p:spPr>
          <a:xfrm>
            <a:off x="1141411" y="4811486"/>
            <a:ext cx="4638903" cy="4680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77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397932" y="1271327"/>
            <a:ext cx="206323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3551225"/>
            <a:ext cx="5050074" cy="6506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878703"/>
            <a:ext cx="3356638" cy="875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5"/>
                </a:solidFill>
              </a:rPr>
              <a:t>offset = 3 (from prev. slide)</a:t>
            </a:r>
            <a:br>
              <a:rPr lang="en-US" sz="2000" i="1" dirty="0">
                <a:solidFill>
                  <a:schemeClr val="accent5"/>
                </a:solidFill>
              </a:rPr>
            </a:br>
            <a:r>
              <a:rPr lang="en-US" sz="2000" i="1" dirty="0">
                <a:solidFill>
                  <a:schemeClr val="accent5"/>
                </a:solidFill>
              </a:rPr>
              <a:t>index(1,3) = 1*4 + 3 = </a:t>
            </a:r>
            <a:r>
              <a:rPr lang="en-US" sz="2000" b="1" i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5F21-324C-8E4E-83A1-8480E063C662}"/>
              </a:ext>
            </a:extLst>
          </p:cNvPr>
          <p:cNvSpPr txBox="1">
            <a:spLocks/>
          </p:cNvSpPr>
          <p:nvPr/>
        </p:nvSpPr>
        <p:spPr>
          <a:xfrm>
            <a:off x="6590233" y="1276840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2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Quick Aside: Radix Sort</a:t>
            </a:r>
          </a:p>
        </p:txBody>
      </p:sp>
    </p:spTree>
    <p:extLst>
      <p:ext uri="{BB962C8B-B14F-4D97-AF65-F5344CB8AC3E}">
        <p14:creationId xmlns:p14="http://schemas.microsoft.com/office/powerpoint/2010/main" val="63276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397799"/>
            <a:ext cx="9905998" cy="713668"/>
          </a:xfrm>
        </p:spPr>
        <p:txBody>
          <a:bodyPr/>
          <a:lstStyle/>
          <a:p>
            <a:pPr algn="ctr"/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Sort by ones digit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CEA10E-4207-EA47-AA58-2BD76350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535500"/>
            <a:ext cx="6362700" cy="3009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F64BF-9F18-1D41-9B35-C7C4016BC66E}"/>
              </a:ext>
            </a:extLst>
          </p:cNvPr>
          <p:cNvSpPr txBox="1">
            <a:spLocks/>
          </p:cNvSpPr>
          <p:nvPr/>
        </p:nvSpPr>
        <p:spPr>
          <a:xfrm>
            <a:off x="1038937" y="2216699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IDEA: Exploit How data is represented to get fast sorted runtimes.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Then, stable sort by tens digit, again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  <a:blipFill>
                <a:blip r:embed="rId4"/>
                <a:stretch>
                  <a:fillRect l="-658" r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3D6980-30FC-B04B-8632-C5AFA6C125B7}"/>
              </a:ext>
            </a:extLst>
          </p:cNvPr>
          <p:cNvSpPr txBox="1">
            <a:spLocks/>
          </p:cNvSpPr>
          <p:nvPr/>
        </p:nvSpPr>
        <p:spPr>
          <a:xfrm>
            <a:off x="8996717" y="5112022"/>
            <a:ext cx="1917098" cy="953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Stable sort by each digit after until all digits exhausted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7AA75-016F-9544-A0C6-BFA8A0EE06E0}"/>
              </a:ext>
            </a:extLst>
          </p:cNvPr>
          <p:cNvCxnSpPr>
            <a:stCxn id="5" idx="0"/>
          </p:cNvCxnSpPr>
          <p:nvPr/>
        </p:nvCxnSpPr>
        <p:spPr>
          <a:xfrm flipV="1">
            <a:off x="4284447" y="4674476"/>
            <a:ext cx="539420" cy="43754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D7A9AF-73D4-EC47-9019-DE8D38612E6F}"/>
              </a:ext>
            </a:extLst>
          </p:cNvPr>
          <p:cNvCxnSpPr>
            <a:cxnSpLocks/>
          </p:cNvCxnSpPr>
          <p:nvPr/>
        </p:nvCxnSpPr>
        <p:spPr>
          <a:xfrm flipV="1">
            <a:off x="7187930" y="4674476"/>
            <a:ext cx="0" cy="91445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F1E1E-AB7F-F243-9D84-A73288A8CAF2}"/>
              </a:ext>
            </a:extLst>
          </p:cNvPr>
          <p:cNvCxnSpPr>
            <a:cxnSpLocks/>
          </p:cNvCxnSpPr>
          <p:nvPr/>
        </p:nvCxnSpPr>
        <p:spPr>
          <a:xfrm flipH="1" flipV="1">
            <a:off x="9073056" y="4674477"/>
            <a:ext cx="252247" cy="437545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63138" y="1395249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Original Unsorted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229386" y="1939159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E280866-285A-C544-8BB2-B3699E2B62F9}"/>
              </a:ext>
            </a:extLst>
          </p:cNvPr>
          <p:cNvSpPr txBox="1">
            <a:spLocks/>
          </p:cNvSpPr>
          <p:nvPr/>
        </p:nvSpPr>
        <p:spPr>
          <a:xfrm>
            <a:off x="4394516" y="6032939"/>
            <a:ext cx="2484657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Buckets: To Sort Into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522017-2B7C-1E48-8D74-DB172F50C09F}"/>
              </a:ext>
            </a:extLst>
          </p:cNvPr>
          <p:cNvGrpSpPr/>
          <p:nvPr/>
        </p:nvGrpSpPr>
        <p:grpSpPr>
          <a:xfrm>
            <a:off x="1259289" y="4518120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D6B755-BB53-B548-ABAA-3EAE33044D62}"/>
              </a:ext>
            </a:extLst>
          </p:cNvPr>
          <p:cNvCxnSpPr>
            <a:cxnSpLocks/>
          </p:cNvCxnSpPr>
          <p:nvPr/>
        </p:nvCxnSpPr>
        <p:spPr>
          <a:xfrm flipH="1">
            <a:off x="2048080" y="2391103"/>
            <a:ext cx="498450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ADE879-0226-7342-8FC5-1A7AEC912659}"/>
              </a:ext>
            </a:extLst>
          </p:cNvPr>
          <p:cNvCxnSpPr>
            <a:cxnSpLocks/>
          </p:cNvCxnSpPr>
          <p:nvPr/>
        </p:nvCxnSpPr>
        <p:spPr>
          <a:xfrm>
            <a:off x="3426251" y="2370413"/>
            <a:ext cx="2134914" cy="257470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4FCD5-67BD-4843-8C82-88995260DBB3}"/>
              </a:ext>
            </a:extLst>
          </p:cNvPr>
          <p:cNvCxnSpPr>
            <a:cxnSpLocks/>
          </p:cNvCxnSpPr>
          <p:nvPr/>
        </p:nvCxnSpPr>
        <p:spPr>
          <a:xfrm>
            <a:off x="4263138" y="2391103"/>
            <a:ext cx="1677203" cy="197594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A321FF-8ECD-2242-A423-48A4AEBEE78E}"/>
              </a:ext>
            </a:extLst>
          </p:cNvPr>
          <p:cNvCxnSpPr>
            <a:cxnSpLocks/>
          </p:cNvCxnSpPr>
          <p:nvPr/>
        </p:nvCxnSpPr>
        <p:spPr>
          <a:xfrm flipH="1">
            <a:off x="1743093" y="2370413"/>
            <a:ext cx="3326191" cy="208466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5510C-52A9-4F46-8764-7EEF3CA3A177}"/>
              </a:ext>
            </a:extLst>
          </p:cNvPr>
          <p:cNvCxnSpPr>
            <a:cxnSpLocks/>
          </p:cNvCxnSpPr>
          <p:nvPr/>
        </p:nvCxnSpPr>
        <p:spPr>
          <a:xfrm flipH="1">
            <a:off x="3852720" y="2391103"/>
            <a:ext cx="2053452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C9B3AC-C1BE-8B44-8462-69385E8A2C29}"/>
              </a:ext>
            </a:extLst>
          </p:cNvPr>
          <p:cNvCxnSpPr>
            <a:cxnSpLocks/>
          </p:cNvCxnSpPr>
          <p:nvPr/>
        </p:nvCxnSpPr>
        <p:spPr>
          <a:xfrm flipH="1">
            <a:off x="5101739" y="2391103"/>
            <a:ext cx="1646057" cy="245809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91CDD1-E51D-244E-8D1E-2DE47B79C6D1}"/>
              </a:ext>
            </a:extLst>
          </p:cNvPr>
          <p:cNvCxnSpPr>
            <a:cxnSpLocks/>
          </p:cNvCxnSpPr>
          <p:nvPr/>
        </p:nvCxnSpPr>
        <p:spPr>
          <a:xfrm flipH="1">
            <a:off x="3349534" y="2360886"/>
            <a:ext cx="4237500" cy="203507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 flipH="1">
            <a:off x="6799551" y="2370413"/>
            <a:ext cx="1625683" cy="248831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939747" y="2887393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First pass simply places each element into one of our “buckets” (lists) based on the least significant digit.</a:t>
            </a:r>
          </a:p>
        </p:txBody>
      </p:sp>
    </p:spTree>
    <p:extLst>
      <p:ext uri="{BB962C8B-B14F-4D97-AF65-F5344CB8AC3E}">
        <p14:creationId xmlns:p14="http://schemas.microsoft.com/office/powerpoint/2010/main" val="33200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014683" y="5533411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90F6F-C711-B243-8825-1AC342CD9851}"/>
              </a:ext>
            </a:extLst>
          </p:cNvPr>
          <p:cNvGrpSpPr/>
          <p:nvPr/>
        </p:nvGrpSpPr>
        <p:grpSpPr>
          <a:xfrm>
            <a:off x="1287249" y="1928049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475779" y="1254653"/>
            <a:ext cx="2746339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Simply concatenate the lists to finish this iteration of the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BDFD6-7BFB-8848-8B1A-AD2EB43BEB68}"/>
              </a:ext>
            </a:extLst>
          </p:cNvPr>
          <p:cNvSpPr/>
          <p:nvPr/>
        </p:nvSpPr>
        <p:spPr>
          <a:xfrm>
            <a:off x="1245919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F27D4-D3E3-B448-A542-9614EC467DDD}"/>
              </a:ext>
            </a:extLst>
          </p:cNvPr>
          <p:cNvSpPr/>
          <p:nvPr/>
        </p:nvSpPr>
        <p:spPr>
          <a:xfrm>
            <a:off x="1988555" y="5433049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D9BCDA-4603-EA43-AF17-3054AD056664}"/>
              </a:ext>
            </a:extLst>
          </p:cNvPr>
          <p:cNvSpPr/>
          <p:nvPr/>
        </p:nvSpPr>
        <p:spPr>
          <a:xfrm>
            <a:off x="3657305" y="5433048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8B3B18-0039-A745-9811-F799F9A6D0FA}"/>
              </a:ext>
            </a:extLst>
          </p:cNvPr>
          <p:cNvSpPr/>
          <p:nvPr/>
        </p:nvSpPr>
        <p:spPr>
          <a:xfrm>
            <a:off x="5333219" y="5433048"/>
            <a:ext cx="748479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2BF7C-14BB-F34A-A9D1-F3CE97F5AD97}"/>
              </a:ext>
            </a:extLst>
          </p:cNvPr>
          <p:cNvSpPr/>
          <p:nvPr/>
        </p:nvSpPr>
        <p:spPr>
          <a:xfrm>
            <a:off x="6138485" y="5433048"/>
            <a:ext cx="1636056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900F2-B28B-AA4E-88F7-A6A0F80F7303}"/>
              </a:ext>
            </a:extLst>
          </p:cNvPr>
          <p:cNvSpPr/>
          <p:nvPr/>
        </p:nvSpPr>
        <p:spPr>
          <a:xfrm>
            <a:off x="7820718" y="5433047"/>
            <a:ext cx="818777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96A2E-CCC9-B148-BCB7-45CD04C9A376}"/>
              </a:ext>
            </a:extLst>
          </p:cNvPr>
          <p:cNvSpPr/>
          <p:nvPr/>
        </p:nvSpPr>
        <p:spPr>
          <a:xfrm>
            <a:off x="2982881" y="186678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DE187D-11FD-FE4A-8CC7-111DFF6F319F}"/>
              </a:ext>
            </a:extLst>
          </p:cNvPr>
          <p:cNvSpPr/>
          <p:nvPr/>
        </p:nvSpPr>
        <p:spPr>
          <a:xfrm>
            <a:off x="5565136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F800C0-8B0A-9742-AFC8-963622786A0E}"/>
              </a:ext>
            </a:extLst>
          </p:cNvPr>
          <p:cNvSpPr/>
          <p:nvPr/>
        </p:nvSpPr>
        <p:spPr>
          <a:xfrm>
            <a:off x="6424988" y="2311380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32A381-F5BC-B34B-89BF-8BB4705ACDF3}"/>
              </a:ext>
            </a:extLst>
          </p:cNvPr>
          <p:cNvSpPr/>
          <p:nvPr/>
        </p:nvSpPr>
        <p:spPr>
          <a:xfrm>
            <a:off x="4695621" y="2328856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AE138-863F-F34A-B9B6-AA79EA4235E9}"/>
              </a:ext>
            </a:extLst>
          </p:cNvPr>
          <p:cNvCxnSpPr>
            <a:cxnSpLocks/>
          </p:cNvCxnSpPr>
          <p:nvPr/>
        </p:nvCxnSpPr>
        <p:spPr>
          <a:xfrm>
            <a:off x="2052562" y="2930490"/>
            <a:ext cx="744240" cy="240324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C1AF3C-03D3-CF4E-90D4-DE080E891BFF}"/>
              </a:ext>
            </a:extLst>
          </p:cNvPr>
          <p:cNvCxnSpPr>
            <a:cxnSpLocks/>
          </p:cNvCxnSpPr>
          <p:nvPr/>
        </p:nvCxnSpPr>
        <p:spPr>
          <a:xfrm>
            <a:off x="3807716" y="2893587"/>
            <a:ext cx="652668" cy="241595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D0B96C-4671-314D-9798-9E0CFBA679F7}"/>
              </a:ext>
            </a:extLst>
          </p:cNvPr>
          <p:cNvCxnSpPr>
            <a:cxnSpLocks/>
          </p:cNvCxnSpPr>
          <p:nvPr/>
        </p:nvCxnSpPr>
        <p:spPr>
          <a:xfrm>
            <a:off x="5471250" y="2873407"/>
            <a:ext cx="101366" cy="243613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DD2455-745E-3B4E-8D16-34A04771FC34}"/>
              </a:ext>
            </a:extLst>
          </p:cNvPr>
          <p:cNvCxnSpPr>
            <a:cxnSpLocks/>
          </p:cNvCxnSpPr>
          <p:nvPr/>
        </p:nvCxnSpPr>
        <p:spPr>
          <a:xfrm>
            <a:off x="6345568" y="2831027"/>
            <a:ext cx="123278" cy="24785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949D9B-7169-3841-870B-964E2B8933F6}"/>
              </a:ext>
            </a:extLst>
          </p:cNvPr>
          <p:cNvCxnSpPr>
            <a:cxnSpLocks/>
          </p:cNvCxnSpPr>
          <p:nvPr/>
        </p:nvCxnSpPr>
        <p:spPr>
          <a:xfrm>
            <a:off x="7198112" y="2783493"/>
            <a:ext cx="811281" cy="2526051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21614</TotalTime>
  <Words>2865</Words>
  <Application>Microsoft Macintosh PowerPoint</Application>
  <PresentationFormat>Widescreen</PresentationFormat>
  <Paragraphs>341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Quick Aside: Radix Sort</vt:lpstr>
      <vt:lpstr>Radix sort</vt:lpstr>
      <vt:lpstr>The algorithm</vt:lpstr>
      <vt:lpstr>The algorithm</vt:lpstr>
      <vt:lpstr>The algorithm</vt:lpstr>
      <vt:lpstr>The algorithm</vt:lpstr>
      <vt:lpstr>Python code</vt:lpstr>
      <vt:lpstr>Back to VeB Trees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Constant Height</vt:lpstr>
      <vt:lpstr>Proto-vEB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251</cp:revision>
  <dcterms:created xsi:type="dcterms:W3CDTF">2023-02-24T14:15:53Z</dcterms:created>
  <dcterms:modified xsi:type="dcterms:W3CDTF">2025-02-13T14:56:49Z</dcterms:modified>
</cp:coreProperties>
</file>